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2"/>
  </p:handoutMasterIdLst>
  <p:sldIdLst>
    <p:sldId id="272" r:id="rId2"/>
    <p:sldId id="280" r:id="rId3"/>
    <p:sldId id="281" r:id="rId4"/>
    <p:sldId id="283" r:id="rId5"/>
    <p:sldId id="287" r:id="rId6"/>
    <p:sldId id="284" r:id="rId7"/>
    <p:sldId id="286" r:id="rId8"/>
    <p:sldId id="285" r:id="rId9"/>
    <p:sldId id="260" r:id="rId10"/>
    <p:sldId id="288" r:id="rId11"/>
    <p:sldId id="261" r:id="rId12"/>
    <p:sldId id="262" r:id="rId13"/>
    <p:sldId id="289" r:id="rId14"/>
    <p:sldId id="290" r:id="rId15"/>
    <p:sldId id="263" r:id="rId16"/>
    <p:sldId id="279" r:id="rId17"/>
    <p:sldId id="270" r:id="rId18"/>
    <p:sldId id="268" r:id="rId19"/>
    <p:sldId id="269" r:id="rId20"/>
    <p:sldId id="293" r:id="rId21"/>
    <p:sldId id="271" r:id="rId22"/>
    <p:sldId id="292" r:id="rId23"/>
    <p:sldId id="291" r:id="rId24"/>
    <p:sldId id="265" r:id="rId25"/>
    <p:sldId id="267" r:id="rId26"/>
    <p:sldId id="273" r:id="rId27"/>
    <p:sldId id="274" r:id="rId28"/>
    <p:sldId id="277" r:id="rId29"/>
    <p:sldId id="275" r:id="rId30"/>
    <p:sldId id="278" r:id="rId3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A5CAD1A-038C-4250-8B06-97A0A759D7E8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F8EA4F4-E6F9-4F6E-85CC-55BDE773B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8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1832127-46E3-4E11-82F6-518402585B6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832127-46E3-4E11-82F6-518402585B6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1832127-46E3-4E11-82F6-518402585B6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832127-46E3-4E11-82F6-518402585B6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32127-46E3-4E11-82F6-518402585B6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1832127-46E3-4E11-82F6-518402585B6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832127-46E3-4E11-82F6-518402585B6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1832127-46E3-4E11-82F6-518402585B68}" type="datetimeFigureOut">
              <a:rPr lang="en-US" smtClean="0"/>
              <a:pPr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D62882E-88A1-425D-A89A-247DADC39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ps.pearsoncustom.com/wps/media/objects/2426/2484749/chap_assets/flash/ch7/index.html" TargetMode="External"/><Relationship Id="rId2" Type="http://schemas.openxmlformats.org/officeDocument/2006/relationships/hyperlink" Target="http://www.youtube.com/watch?v=Jwp7oDLEFf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place.com/kids/socsci/books/applications/imaps/maps/g6_u7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phschool.com/atschool/worldhistory/audio_guided_tours/WH07A01518.swf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QayMdP79cg" TargetMode="External"/><Relationship Id="rId2" Type="http://schemas.openxmlformats.org/officeDocument/2006/relationships/hyperlink" Target="http://www.youtube.com/watch?v=TkHTbkPoEQ8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oTx6SKb0Ko" TargetMode="External"/><Relationship Id="rId2" Type="http://schemas.openxmlformats.org/officeDocument/2006/relationships/hyperlink" Target="http://www.youtube.com/watch?v=IAxHYSUy-js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huffingtonpost.com/2012/05/04/adam-yauch-buddhist_n_1478437.html?view=print&amp;comm_ref=false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NIaiXmm1H0o" TargetMode="External"/><Relationship Id="rId13" Type="http://schemas.openxmlformats.org/officeDocument/2006/relationships/hyperlink" Target="http://www.youtube.com/watch?v=n-D1EB74Ckg" TargetMode="External"/><Relationship Id="rId3" Type="http://schemas.openxmlformats.org/officeDocument/2006/relationships/hyperlink" Target="http://www.youtube.com/watch?v=HPmELalsXOg" TargetMode="External"/><Relationship Id="rId7" Type="http://schemas.openxmlformats.org/officeDocument/2006/relationships/hyperlink" Target="http://www.youtube.com/watch?v=P-RRIdZe2jQ" TargetMode="External"/><Relationship Id="rId12" Type="http://schemas.openxmlformats.org/officeDocument/2006/relationships/hyperlink" Target="http://www.youtube.com/watch?v=sa7Oz_25DNk" TargetMode="External"/><Relationship Id="rId2" Type="http://schemas.openxmlformats.org/officeDocument/2006/relationships/hyperlink" Target="http://www.youtube.com/watch?v=USSxS4eDy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vepage.apple.com/" TargetMode="External"/><Relationship Id="rId11" Type="http://schemas.openxmlformats.org/officeDocument/2006/relationships/hyperlink" Target="http://www.youtube.com/watch?v=cwPg8gJq_Kw" TargetMode="External"/><Relationship Id="rId5" Type="http://schemas.openxmlformats.org/officeDocument/2006/relationships/hyperlink" Target="http://www.youtube.com/watch?v=6hprYoupKgg" TargetMode="External"/><Relationship Id="rId10" Type="http://schemas.openxmlformats.org/officeDocument/2006/relationships/hyperlink" Target="http://www.youtube.com/watch?v=HBECisSkAu4" TargetMode="External"/><Relationship Id="rId4" Type="http://schemas.openxmlformats.org/officeDocument/2006/relationships/hyperlink" Target="http://www.youtube.com/watch?v=FmY7LkZuqQc" TargetMode="External"/><Relationship Id="rId9" Type="http://schemas.openxmlformats.org/officeDocument/2006/relationships/hyperlink" Target="http://www.youtube.com/watch?v=n1zBG2TEjn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gajournal.com/press/yoga_in_america" TargetMode="External"/><Relationship Id="rId2" Type="http://schemas.openxmlformats.org/officeDocument/2006/relationships/hyperlink" Target="http://www.yellowpages.com/chesterland-oh/yoga-studios?g=chesterland+oh&amp;q=yoga+studio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ddha-Tattoo-Designs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4206240" cy="533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Religions of Asia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62200" y="5715000"/>
            <a:ext cx="45720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they spread and Modern Influence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28600"/>
            <a:ext cx="8686800" cy="487375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300" dirty="0" smtClean="0"/>
              <a:t>Basic belief: You can find peace from life’s troubles by praying (</a:t>
            </a:r>
            <a:r>
              <a:rPr lang="en-US" sz="2300" dirty="0" smtClean="0">
                <a:solidFill>
                  <a:srgbClr val="FF0000"/>
                </a:solidFill>
              </a:rPr>
              <a:t>meditating</a:t>
            </a:r>
            <a:r>
              <a:rPr lang="en-US" sz="2300" dirty="0" smtClean="0"/>
              <a:t>) and doing good deeds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Shared ideas with Hinduism (ex. </a:t>
            </a:r>
            <a:r>
              <a:rPr lang="en-US" sz="2300" dirty="0" smtClean="0">
                <a:solidFill>
                  <a:srgbClr val="FF0000"/>
                </a:solidFill>
              </a:rPr>
              <a:t>reincarnation</a:t>
            </a:r>
            <a:r>
              <a:rPr lang="en-US" sz="2300" dirty="0" smtClean="0"/>
              <a:t>) but rejected caste system</a:t>
            </a:r>
          </a:p>
          <a:p>
            <a:pPr>
              <a:lnSpc>
                <a:spcPct val="90000"/>
              </a:lnSpc>
            </a:pPr>
            <a:r>
              <a:rPr lang="en-US" sz="2300" dirty="0" smtClean="0"/>
              <a:t>Spread to east and southern Asia through trade around 100AD.</a:t>
            </a:r>
          </a:p>
          <a:p>
            <a:pPr>
              <a:lnSpc>
                <a:spcPct val="90000"/>
              </a:lnSpc>
            </a:pPr>
            <a:r>
              <a:rPr lang="en-US" sz="2300" b="1" dirty="0" smtClean="0"/>
              <a:t>No central holy book</a:t>
            </a:r>
            <a:r>
              <a:rPr lang="en-US" sz="2300" dirty="0" smtClean="0"/>
              <a:t>.  Some holy books are: 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sz="2200" i="1" dirty="0" err="1" smtClean="0">
                <a:solidFill>
                  <a:srgbClr val="FF0000"/>
                </a:solidFill>
              </a:rPr>
              <a:t>Tipitaka</a:t>
            </a:r>
            <a:r>
              <a:rPr lang="en-US" sz="2200" i="1" dirty="0" smtClean="0"/>
              <a:t>, </a:t>
            </a:r>
            <a:r>
              <a:rPr lang="en-US" sz="2200" i="1" dirty="0" smtClean="0">
                <a:solidFill>
                  <a:srgbClr val="FF0000"/>
                </a:solidFill>
              </a:rPr>
              <a:t>Sutras</a:t>
            </a:r>
            <a:r>
              <a:rPr lang="en-US" sz="2200" i="1" dirty="0" smtClean="0"/>
              <a:t> </a:t>
            </a:r>
            <a:r>
              <a:rPr lang="en-US" sz="2200" dirty="0" smtClean="0"/>
              <a:t>and the </a:t>
            </a:r>
            <a:r>
              <a:rPr lang="en-US" sz="2200" i="1" dirty="0" smtClean="0">
                <a:solidFill>
                  <a:srgbClr val="FF0000"/>
                </a:solidFill>
              </a:rPr>
              <a:t>Tibetan Book of the Dead </a:t>
            </a:r>
          </a:p>
        </p:txBody>
      </p:sp>
      <p:pic>
        <p:nvPicPr>
          <p:cNvPr id="4" name="Picture 2" descr="https://classconnection.s3.amazonaws.com/11/flashcards/232011/png/picture_1113212306809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858138"/>
            <a:ext cx="6324600" cy="3815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A53054-91B5-44C3-AFC5-D01F296BF5C3}" type="slidenum">
              <a:rPr lang="en-US"/>
              <a:pPr/>
              <a:t>11</a:t>
            </a:fld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85088" y="6489700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/>
          <a:lstStyle/>
          <a:p>
            <a:pPr algn="ctr"/>
            <a:fld id="{1F4F4D24-188E-46C4-A217-3F416CAA80C1}" type="slidenum">
              <a:rPr lang="en-US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pPr algn="ctr"/>
              <a:t>11</a:t>
            </a:fld>
            <a:endParaRPr lang="en-US">
              <a:solidFill>
                <a:schemeClr val="tx1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http://9835bb9feb9fb776ffeb-8512833177f375bfc9e117209d1deddc.r20.cf2.rackcdn.com/14F0E7D7-F491-4F8A-8120-DC2CD0D635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Buddhist Practice: 8 Fold Path</a:t>
            </a:r>
            <a:endParaRPr lang="en-US" b="1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EBFE2-5DB5-4E57-8BFF-CA87D3FB3947}" type="slidenum">
              <a:rPr lang="en-US"/>
              <a:pPr/>
              <a:t>12</a:t>
            </a:fld>
            <a:endParaRPr lang="en-US"/>
          </a:p>
        </p:txBody>
      </p:sp>
      <p:pic>
        <p:nvPicPr>
          <p:cNvPr id="12289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09700"/>
            <a:ext cx="8394700" cy="54483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ussain Sagar Buddha Stat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48250" cy="335303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105400" y="609600"/>
            <a:ext cx="350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Buddha statue situated at the center of an artificial lake in the city of Hyderabad is one of India’s most famous Buddha statues</a:t>
            </a:r>
            <a:endParaRPr lang="en-US" dirty="0"/>
          </a:p>
        </p:txBody>
      </p:sp>
      <p:pic>
        <p:nvPicPr>
          <p:cNvPr id="1028" name="Picture 4" descr="Tian Tan Buddha Stat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1013" y="3429000"/>
            <a:ext cx="5082987" cy="3200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62000" y="45720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Tian</a:t>
            </a:r>
            <a:r>
              <a:rPr lang="en-US" dirty="0" smtClean="0"/>
              <a:t> Tan Buddha referred to as </a:t>
            </a:r>
          </a:p>
          <a:p>
            <a:r>
              <a:rPr lang="en-US" dirty="0" smtClean="0"/>
              <a:t>the “Big Buddha” is located on </a:t>
            </a:r>
            <a:r>
              <a:rPr lang="en-US" dirty="0" err="1" smtClean="0"/>
              <a:t>Lantau</a:t>
            </a:r>
            <a:r>
              <a:rPr lang="en-US" dirty="0" smtClean="0"/>
              <a:t> Island, in Hong Kong.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0" y="381000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Thailand’s city of Ayutthaya is the location of one of the world’s most unusual Buddhist statues. Among the ruins of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Mahathat</a:t>
            </a:r>
            <a:r>
              <a:rPr lang="en-US" dirty="0" smtClean="0"/>
              <a:t> (The Temple of the Great Relic) is the remains of a sandstone statue of the Buddha whose body has been lost to the ages but whose head rests appropriately in the climbing roots and vines of a tree</a:t>
            </a:r>
            <a:endParaRPr lang="en-US" dirty="0"/>
          </a:p>
        </p:txBody>
      </p:sp>
      <p:pic>
        <p:nvPicPr>
          <p:cNvPr id="39938" name="Picture 2" descr="Ayutthaya Buddha 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5181600" cy="3460797"/>
          </a:xfrm>
          <a:prstGeom prst="rect">
            <a:avLst/>
          </a:prstGeom>
          <a:noFill/>
        </p:spPr>
      </p:pic>
      <p:pic>
        <p:nvPicPr>
          <p:cNvPr id="39940" name="Picture 4" descr="Gal Vihar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05199"/>
            <a:ext cx="5029200" cy="33528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4038600"/>
            <a:ext cx="403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Located in north central Sri Lanka, </a:t>
            </a:r>
            <a:r>
              <a:rPr lang="en-US" dirty="0" err="1" smtClean="0"/>
              <a:t>Polonnaruwa</a:t>
            </a:r>
            <a:r>
              <a:rPr lang="en-US" dirty="0" smtClean="0"/>
              <a:t> is the site of one of the most breathtaking of the world’s representations of the Buddha – the Gal </a:t>
            </a:r>
            <a:r>
              <a:rPr lang="en-US" dirty="0" err="1" smtClean="0"/>
              <a:t>Gal</a:t>
            </a:r>
            <a:r>
              <a:rPr lang="en-US" dirty="0" smtClean="0"/>
              <a:t> </a:t>
            </a:r>
            <a:r>
              <a:rPr lang="en-US" dirty="0" err="1" smtClean="0"/>
              <a:t>Viharaya</a:t>
            </a:r>
            <a:r>
              <a:rPr lang="en-US" dirty="0" smtClean="0"/>
              <a:t>. This massive rock temple was constructed by </a:t>
            </a:r>
            <a:r>
              <a:rPr lang="en-US" dirty="0" err="1" smtClean="0"/>
              <a:t>Parakramabahu</a:t>
            </a:r>
            <a:r>
              <a:rPr lang="en-US" dirty="0" smtClean="0"/>
              <a:t> the Great in the 12th century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381000"/>
            <a:ext cx="8183880" cy="1051560"/>
          </a:xfrm>
        </p:spPr>
        <p:txBody>
          <a:bodyPr/>
          <a:lstStyle/>
          <a:p>
            <a:r>
              <a:rPr lang="en-US" b="1" dirty="0" smtClean="0"/>
              <a:t>8 fold path challenge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752600"/>
            <a:ext cx="8031480" cy="4187952"/>
          </a:xfrm>
        </p:spPr>
        <p:txBody>
          <a:bodyPr/>
          <a:lstStyle/>
          <a:p>
            <a:r>
              <a:rPr lang="en-US" dirty="0" smtClean="0"/>
              <a:t>Each team will choose a part of the path.</a:t>
            </a:r>
          </a:p>
          <a:p>
            <a:r>
              <a:rPr lang="en-US" dirty="0" smtClean="0"/>
              <a:t>Then, your team will create a charade (acting without talking) to try and get the rest of the class to guess what part of the path you are acting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religions spread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now…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religions spread?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your study guide write down 3 of the 4 ways that religions spread and give an </a:t>
            </a:r>
            <a:r>
              <a:rPr lang="en-US" dirty="0" smtClean="0">
                <a:solidFill>
                  <a:srgbClr val="00B050"/>
                </a:solidFill>
              </a:rPr>
              <a:t>example</a:t>
            </a:r>
            <a:r>
              <a:rPr lang="en-US" dirty="0" smtClean="0"/>
              <a:t> of each </a:t>
            </a:r>
          </a:p>
          <a:p>
            <a:pPr lvl="1"/>
            <a:r>
              <a:rPr lang="en-US" dirty="0" smtClean="0"/>
              <a:t>(3 examples total).  </a:t>
            </a:r>
          </a:p>
          <a:p>
            <a:r>
              <a:rPr lang="en-US" dirty="0" smtClean="0"/>
              <a:t>You also may want to write down the definition of that way if you don't already know what the word means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of religions spreading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Spread of Christianity </a:t>
            </a:r>
            <a:r>
              <a:rPr lang="en-US" dirty="0" smtClean="0">
                <a:hlinkClick r:id="rId2"/>
              </a:rPr>
              <a:t>map</a:t>
            </a:r>
            <a:endParaRPr lang="en-US" dirty="0" smtClean="0"/>
          </a:p>
          <a:p>
            <a:r>
              <a:rPr lang="en-US" dirty="0" smtClean="0"/>
              <a:t>Spread of Islam </a:t>
            </a:r>
            <a:r>
              <a:rPr lang="en-US" dirty="0" smtClean="0">
                <a:hlinkClick r:id="rId3"/>
              </a:rPr>
              <a:t>map</a:t>
            </a:r>
            <a:endParaRPr lang="en-US" dirty="0" smtClean="0"/>
          </a:p>
          <a:p>
            <a:r>
              <a:rPr lang="en-US" dirty="0" smtClean="0"/>
              <a:t>Religions like Buddhism spread through </a:t>
            </a:r>
            <a:r>
              <a:rPr lang="en-US" dirty="0" smtClean="0">
                <a:hlinkClick r:id="rId4"/>
              </a:rPr>
              <a:t>trade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5438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Ways religion spread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685800" y="1295400"/>
            <a:ext cx="6781800" cy="4038600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1524000"/>
            <a:ext cx="6172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CONQUEST 			 </a:t>
            </a:r>
            <a:r>
              <a:rPr lang="en-US" sz="2800" dirty="0" smtClean="0">
                <a:solidFill>
                  <a:srgbClr val="FF0000"/>
                </a:solidFill>
              </a:rPr>
              <a:t>C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					</a:t>
            </a:r>
            <a:r>
              <a:rPr lang="en-US" sz="2800" dirty="0" smtClean="0"/>
              <a:t>(O)</a:t>
            </a:r>
          </a:p>
          <a:p>
            <a:r>
              <a:rPr lang="en-US" sz="2800" dirty="0" smtClean="0"/>
              <a:t>MISSIONARY WORK         </a:t>
            </a:r>
            <a:r>
              <a:rPr lang="en-US" sz="2800" dirty="0" smtClean="0">
                <a:solidFill>
                  <a:srgbClr val="FF0000"/>
                </a:solidFill>
              </a:rPr>
              <a:t> 	 M</a:t>
            </a:r>
          </a:p>
          <a:p>
            <a:r>
              <a:rPr lang="en-US" sz="2800" dirty="0" smtClean="0"/>
              <a:t>				       	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 MIGRATION			 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endParaRPr lang="en-US" sz="2800" dirty="0" smtClean="0"/>
          </a:p>
          <a:p>
            <a:r>
              <a:rPr lang="en-US" sz="2800" dirty="0" smtClean="0"/>
              <a:t>				         (E)</a:t>
            </a:r>
          </a:p>
          <a:p>
            <a:r>
              <a:rPr lang="en-US" sz="2800" dirty="0" smtClean="0"/>
              <a:t>TRADE		       		 </a:t>
            </a:r>
            <a:r>
              <a:rPr lang="en-US" sz="2800" dirty="0" smtClean="0">
                <a:solidFill>
                  <a:srgbClr val="FF0000"/>
                </a:solidFill>
              </a:rPr>
              <a:t>T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62000" y="5562600"/>
            <a:ext cx="72390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YOUR TASK: </a:t>
            </a:r>
            <a:r>
              <a:rPr lang="en-US" dirty="0" smtClean="0"/>
              <a:t>You will each be given a sheet a paper with a word, diagram, or picture. Walk to the sign that correctly defines your sheet of paper.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/>
          </p:cNvSpPr>
          <p:nvPr/>
        </p:nvSpPr>
        <p:spPr bwMode="auto">
          <a:xfrm>
            <a:off x="6350" y="12700"/>
            <a:ext cx="9129713" cy="6837363"/>
          </a:xfrm>
          <a:prstGeom prst="rtTriangle">
            <a:avLst/>
          </a:prstGeom>
          <a:gradFill rotWithShape="0">
            <a:gsLst>
              <a:gs pos="0">
                <a:srgbClr val="D2D2D2">
                  <a:alpha val="9999"/>
                </a:srgbClr>
              </a:gs>
              <a:gs pos="30000">
                <a:srgbClr val="D2D2D2">
                  <a:alpha val="7299"/>
                </a:srgbClr>
              </a:gs>
              <a:gs pos="100000">
                <a:srgbClr val="D2D2D2">
                  <a:alpha val="999"/>
                </a:srgbClr>
              </a:gs>
            </a:gsLst>
            <a:lin ang="18780000" scaled="1"/>
          </a:gra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6350"/>
            <a:ext cx="9136063" cy="6843713"/>
          </a:xfrm>
          <a:prstGeom prst="line">
            <a:avLst/>
          </a:prstGeom>
          <a:noFill/>
          <a:ln w="5000" cap="rnd">
            <a:solidFill>
              <a:srgbClr val="D0D0D0">
                <a:alpha val="34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3350" cy="1900237"/>
          </a:xfrm>
          <a:prstGeom prst="line">
            <a:avLst/>
          </a:prstGeom>
          <a:noFill/>
          <a:ln w="6000" cap="rnd">
            <a:solidFill>
              <a:srgbClr val="D5D5D5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4648200" cy="457200"/>
          </a:xfrm>
          <a:ln/>
        </p:spPr>
        <p:txBody>
          <a:bodyPr>
            <a:noAutofit/>
          </a:bodyPr>
          <a:lstStyle/>
          <a:p>
            <a:pPr marL="446088"/>
            <a:r>
              <a:rPr lang="en-US" sz="3200" dirty="0" smtClean="0">
                <a:solidFill>
                  <a:schemeClr val="tx1"/>
                </a:solidFill>
              </a:rPr>
              <a:t>Hinduism Origins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04800" y="3962400"/>
            <a:ext cx="8686800" cy="2895600"/>
          </a:xfrm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Began about 2,000 B.C.</a:t>
            </a:r>
          </a:p>
          <a:p>
            <a:pPr>
              <a:lnSpc>
                <a:spcPct val="80000"/>
              </a:lnSpc>
            </a:pPr>
            <a:r>
              <a:rPr lang="en-US" sz="2400" i="1" dirty="0" smtClean="0"/>
              <a:t>NO </a:t>
            </a:r>
            <a:r>
              <a:rPr lang="en-US" sz="2400" dirty="0" smtClean="0"/>
              <a:t>central authority figure </a:t>
            </a:r>
            <a:r>
              <a:rPr lang="en-US" sz="2100" dirty="0" smtClean="0"/>
              <a:t>(No Pope, Priest, or Rabbi)</a:t>
            </a:r>
          </a:p>
          <a:p>
            <a:pPr>
              <a:lnSpc>
                <a:spcPct val="80000"/>
              </a:lnSpc>
            </a:pPr>
            <a:r>
              <a:rPr lang="en-US" sz="2400" i="1" dirty="0" smtClean="0"/>
              <a:t>NO </a:t>
            </a:r>
            <a:r>
              <a:rPr lang="en-US" sz="2400" dirty="0" smtClean="0"/>
              <a:t>single founder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Originated from Aryan practices passed down &amp; written in the Vedas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Does </a:t>
            </a:r>
            <a:r>
              <a:rPr lang="en-US" i="1" dirty="0" smtClean="0"/>
              <a:t>not</a:t>
            </a:r>
            <a:r>
              <a:rPr lang="en-US" dirty="0" smtClean="0"/>
              <a:t> have one central holy book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Vedas</a:t>
            </a:r>
            <a:r>
              <a:rPr lang="en-US" sz="2000" dirty="0" smtClean="0"/>
              <a:t>: books of knowledge; contains prayers &amp; religious practices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Bhagavad-Gita</a:t>
            </a:r>
            <a:r>
              <a:rPr lang="en-US" sz="2000" dirty="0" smtClean="0"/>
              <a:t>: spiritual book w/text on how to reach a spiritual life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sz="2000" dirty="0" smtClean="0"/>
          </a:p>
        </p:txBody>
      </p:sp>
      <p:pic>
        <p:nvPicPr>
          <p:cNvPr id="19458" name="Picture 2" descr="https://i.ytimg.com/vi/Io50RICsFAg/hqdefault.jpg"/>
          <p:cNvPicPr>
            <a:picLocks noChangeAspect="1" noChangeArrowheads="1"/>
          </p:cNvPicPr>
          <p:nvPr/>
        </p:nvPicPr>
        <p:blipFill>
          <a:blip r:embed="rId2" cstate="print"/>
          <a:srcRect l="25000" r="25000"/>
          <a:stretch>
            <a:fillRect/>
          </a:stretch>
        </p:blipFill>
        <p:spPr bwMode="auto">
          <a:xfrm>
            <a:off x="7086600" y="990600"/>
            <a:ext cx="1778000" cy="2667000"/>
          </a:xfrm>
          <a:prstGeom prst="rect">
            <a:avLst/>
          </a:prstGeom>
          <a:noFill/>
        </p:spPr>
      </p:pic>
      <p:pic>
        <p:nvPicPr>
          <p:cNvPr id="19460" name="Picture 4" descr="http://blogimages.indianroots.com/wp-content/uploads/2014/07/Suryaprajnapati_Sutra.jpg"/>
          <p:cNvPicPr>
            <a:picLocks noChangeAspect="1" noChangeArrowheads="1"/>
          </p:cNvPicPr>
          <p:nvPr/>
        </p:nvPicPr>
        <p:blipFill>
          <a:blip r:embed="rId3" cstate="print"/>
          <a:srcRect t="47434"/>
          <a:stretch>
            <a:fillRect/>
          </a:stretch>
        </p:blipFill>
        <p:spPr bwMode="auto">
          <a:xfrm>
            <a:off x="228600" y="838200"/>
            <a:ext cx="6770394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3962400" y="82898"/>
            <a:ext cx="4038600" cy="1219200"/>
          </a:xfrm>
        </p:spPr>
        <p:txBody>
          <a:bodyPr>
            <a:normAutofit fontScale="62500" lnSpcReduction="20000"/>
          </a:bodyPr>
          <a:lstStyle/>
          <a:p>
            <a:r>
              <a:rPr lang="en-US" sz="3100" u="sng" dirty="0" smtClean="0"/>
              <a:t>Conquest</a:t>
            </a:r>
            <a:r>
              <a:rPr lang="en-US" sz="3100" dirty="0" smtClean="0"/>
              <a:t>: to take over land outside of your country and make it part of your country</a:t>
            </a:r>
          </a:p>
          <a:p>
            <a:endParaRPr lang="en-US" dirty="0"/>
          </a:p>
        </p:txBody>
      </p:sp>
      <p:pic>
        <p:nvPicPr>
          <p:cNvPr id="8" name="Picture 7" descr="http://regentsprep.org/regents/global/themes/imperialism/images/indi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400425" cy="292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4800600"/>
            <a:ext cx="4572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Muslim Empires spreading through the middle east and even Europe (staring in the 600-700AD)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https://shariaunveiled.files.wordpress.com/2014/03/islamic-conquests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150322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khutbahbank.org.uk/v2/wp-content/uploads/2012/05/muslim-conquest-of-spai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2200"/>
            <a:ext cx="321840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48200" y="5340119"/>
            <a:ext cx="4343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Britain colonizing India </a:t>
            </a: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USA, &amp; S Africa brought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Christianity with them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8006" y="1201362"/>
            <a:ext cx="4858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Spanish Explorers = Christianity to South America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228600" y="142142"/>
            <a:ext cx="4175760" cy="12954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Migration</a:t>
            </a:r>
            <a:r>
              <a:rPr lang="en-US" sz="2400" dirty="0" smtClean="0"/>
              <a:t>: to move to a new place</a:t>
            </a:r>
          </a:p>
          <a:p>
            <a:endParaRPr lang="en-US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81400" y="5605610"/>
            <a:ext cx="480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Syrian refugees bring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Islam to Europe.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1361896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Jews leave Israel because of persecution then return after WWII due to persecution in Europe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3048000"/>
            <a:ext cx="297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Pilgrims ( form of Christianity) leave England because of persecution to go to the “New World”</a:t>
            </a:r>
            <a:endParaRPr lang="en-US" sz="2400" dirty="0"/>
          </a:p>
        </p:txBody>
      </p:sp>
      <p:pic>
        <p:nvPicPr>
          <p:cNvPr id="16" name="Picture 15" descr="http://www.mfa.gov.il/MFA_Graphics/MFA%20Gallery/Facts%20About%20Israel%202008/History/history5-newspape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37" y="2818667"/>
            <a:ext cx="2808298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s3.thingpic.com/images/5M/em2qjucid8cGS49jTg2D9VWU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79245"/>
            <a:ext cx="2695575" cy="25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pewforum.org/files/2012/07/Faithonthemove-chart-2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3941441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Image result for moving truck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883" y="5094409"/>
            <a:ext cx="28479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5029200" y="57329"/>
            <a:ext cx="3962400" cy="1295400"/>
          </a:xfrm>
        </p:spPr>
        <p:txBody>
          <a:bodyPr>
            <a:normAutofit/>
          </a:bodyPr>
          <a:lstStyle/>
          <a:p>
            <a:r>
              <a:rPr lang="en-US" sz="2000" u="sng" dirty="0" smtClean="0"/>
              <a:t>Trade:</a:t>
            </a:r>
          </a:p>
          <a:p>
            <a:r>
              <a:rPr lang="en-US" sz="2000" dirty="0" smtClean="0"/>
              <a:t>to exchange ideas or items for something you need</a:t>
            </a:r>
          </a:p>
          <a:p>
            <a:endParaRPr lang="en-US" dirty="0"/>
          </a:p>
        </p:txBody>
      </p:sp>
      <p:pic>
        <p:nvPicPr>
          <p:cNvPr id="8" name="Picture 7" descr="http://image.slidesharecdn.com/tradestuff-141001105125-phpapp01/95/period-2-trade-expansion-9-638.jpg?cb=1412160751"/>
          <p:cNvPicPr/>
          <p:nvPr/>
        </p:nvPicPr>
        <p:blipFill>
          <a:blip r:embed="rId2" cstate="print"/>
          <a:srcRect b="12311"/>
          <a:stretch>
            <a:fillRect/>
          </a:stretch>
        </p:blipFill>
        <p:spPr bwMode="auto">
          <a:xfrm>
            <a:off x="228600" y="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static1.squarespace.com/static/54739b80e4b057a8bdb6aae8/54b5f2dae4b0c2c1fad56bc7/55e74626e4b096d49757a596/1445453961265/?format=1000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0447"/>
            <a:ext cx="400134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5527" y="3315292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Exchange of goods and ideas along the Mediterranean Sea</a:t>
            </a:r>
            <a:endParaRPr lang="en-US" dirty="0"/>
          </a:p>
        </p:txBody>
      </p:sp>
      <p:pic>
        <p:nvPicPr>
          <p:cNvPr id="11" name="Picture 10" descr="http://sufenwang.files.wordpress.com/2012/03/mh9001551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895600"/>
            <a:ext cx="2325615" cy="231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274127" y="539115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Islam spreads from Middle East to places like Pakistan and Northern India in South West Asia through Arab trade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12327" y="15240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Buddhism spreads from northern India through China, Thailand, Japan and beyond as a traders from India enter China for silk.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 txBox="1">
            <a:spLocks/>
          </p:cNvSpPr>
          <p:nvPr/>
        </p:nvSpPr>
        <p:spPr>
          <a:xfrm>
            <a:off x="292331" y="171025"/>
            <a:ext cx="4328160" cy="1295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Missionary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people who go to a new place to spread their religion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55820" y="5181600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St. Patrick bringing Christianity to Ireland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http://www.ebibleteacher.com/sites/default/files/images/1/Paul-2nd%20Miss%20Journey%2010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191000"/>
            <a:ext cx="35814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blog.weteachme.com/wp-content/uploads/2012/08/Buddhist-monk-teaching-nov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90365"/>
            <a:ext cx="3028950" cy="209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35527" y="3175337"/>
            <a:ext cx="4419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Missionaries traveling to South America during the Age of Exploration to bring Christianity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350327" y="283539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People who go to a new place to spread their religion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429000" y="1682479"/>
            <a:ext cx="518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Buddhist monks leaving India and bringing their religion to china and other Asian countries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8600" y="2282785"/>
            <a:ext cx="4038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Christian missionaries traveling through Europe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Examples</a:t>
            </a:r>
            <a:r>
              <a:rPr lang="en-US" b="1" dirty="0" smtClean="0"/>
              <a:t> of how religion spreads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95400"/>
            <a:ext cx="8991600" cy="5410200"/>
          </a:xfrm>
        </p:spPr>
        <p:txBody>
          <a:bodyPr>
            <a:normAutofit fontScale="32500" lnSpcReduction="20000"/>
          </a:bodyPr>
          <a:lstStyle/>
          <a:p>
            <a:r>
              <a:rPr lang="en-US" sz="8600" dirty="0" smtClean="0"/>
              <a:t>Trade:</a:t>
            </a:r>
            <a:endParaRPr lang="en-US" sz="8600" dirty="0" smtClean="0">
              <a:hlinkClick r:id="rId2" action="ppaction://hlinksldjump"/>
            </a:endParaRPr>
          </a:p>
          <a:p>
            <a:pPr lvl="1"/>
            <a:r>
              <a:rPr lang="en-US" sz="4900" dirty="0" smtClean="0"/>
              <a:t>Silk Road, Mediterranean trade, Arab Trade</a:t>
            </a:r>
          </a:p>
          <a:p>
            <a:pPr lvl="2"/>
            <a:r>
              <a:rPr lang="en-US" sz="4900" dirty="0" smtClean="0"/>
              <a:t>This route passes through the middle east and India to china so </a:t>
            </a:r>
            <a:r>
              <a:rPr lang="en-US" sz="4900" b="1" dirty="0" smtClean="0">
                <a:solidFill>
                  <a:srgbClr val="00B050"/>
                </a:solidFill>
              </a:rPr>
              <a:t>Islam</a:t>
            </a:r>
            <a:r>
              <a:rPr lang="en-US" sz="4900" dirty="0" smtClean="0"/>
              <a:t>, </a:t>
            </a:r>
            <a:r>
              <a:rPr lang="en-US" sz="4900" b="1" dirty="0" smtClean="0">
                <a:solidFill>
                  <a:srgbClr val="00B050"/>
                </a:solidFill>
              </a:rPr>
              <a:t>Christianity and Buddhism start to spread</a:t>
            </a:r>
            <a:endParaRPr lang="en-US" sz="4900" b="1" dirty="0" smtClean="0">
              <a:solidFill>
                <a:srgbClr val="00B050"/>
              </a:solidFill>
              <a:hlinkClick r:id="rId2" action="ppaction://hlinksldjump"/>
            </a:endParaRPr>
          </a:p>
          <a:p>
            <a:r>
              <a:rPr lang="en-US" sz="8600" dirty="0" smtClean="0"/>
              <a:t>Mission Work:</a:t>
            </a:r>
          </a:p>
          <a:p>
            <a:pPr lvl="1"/>
            <a:r>
              <a:rPr lang="en-US" sz="4900" b="1" dirty="0" smtClean="0">
                <a:solidFill>
                  <a:srgbClr val="00B050"/>
                </a:solidFill>
              </a:rPr>
              <a:t>Buddhist</a:t>
            </a:r>
            <a:r>
              <a:rPr lang="en-US" sz="4900" dirty="0" smtClean="0"/>
              <a:t> monks leaving India and bringing their religion to China and other Asian countries. </a:t>
            </a:r>
          </a:p>
          <a:p>
            <a:pPr lvl="1"/>
            <a:r>
              <a:rPr lang="en-US" sz="4900" b="1" dirty="0" smtClean="0">
                <a:solidFill>
                  <a:srgbClr val="00B050"/>
                </a:solidFill>
              </a:rPr>
              <a:t>Christian</a:t>
            </a:r>
            <a:r>
              <a:rPr lang="en-US" sz="4900" dirty="0" smtClean="0"/>
              <a:t> missionaries traveling through Europe ( ex. St. Patrick, St. Paul)</a:t>
            </a:r>
          </a:p>
          <a:p>
            <a:r>
              <a:rPr lang="en-US" sz="8600" dirty="0" smtClean="0"/>
              <a:t>Conquering/ Colonization:</a:t>
            </a:r>
          </a:p>
          <a:p>
            <a:pPr lvl="1"/>
            <a:r>
              <a:rPr lang="en-US" sz="4900" b="1" dirty="0" smtClean="0">
                <a:solidFill>
                  <a:srgbClr val="00B050"/>
                </a:solidFill>
              </a:rPr>
              <a:t>Muslim </a:t>
            </a:r>
            <a:r>
              <a:rPr lang="en-US" sz="4900" dirty="0" smtClean="0"/>
              <a:t>Empires spreading from Middle East to other parts of Asia and even Europe ( starting in the 600-700AD).  As they conquered new places, they brought their religion with  them.</a:t>
            </a:r>
          </a:p>
          <a:p>
            <a:pPr lvl="1"/>
            <a:r>
              <a:rPr lang="en-US" sz="4900" dirty="0" smtClean="0"/>
              <a:t>Britain colonizing India in the 1800s bringing </a:t>
            </a:r>
            <a:r>
              <a:rPr lang="en-US" sz="4900" b="1" dirty="0" smtClean="0">
                <a:solidFill>
                  <a:srgbClr val="00B050"/>
                </a:solidFill>
              </a:rPr>
              <a:t>Christianity</a:t>
            </a:r>
            <a:r>
              <a:rPr lang="en-US" sz="4900" dirty="0" smtClean="0"/>
              <a:t> with  them.  </a:t>
            </a:r>
          </a:p>
          <a:p>
            <a:r>
              <a:rPr lang="en-US" sz="8600" dirty="0" smtClean="0"/>
              <a:t>Migration:</a:t>
            </a:r>
          </a:p>
          <a:p>
            <a:pPr lvl="1"/>
            <a:r>
              <a:rPr lang="en-US" sz="4900" dirty="0" smtClean="0"/>
              <a:t>After WWII here was a large migration of countries who were recovering from war.</a:t>
            </a:r>
          </a:p>
          <a:p>
            <a:pPr lvl="1"/>
            <a:r>
              <a:rPr lang="en-US" sz="4900" dirty="0" smtClean="0"/>
              <a:t>After WWII large migration from India to other western nations. </a:t>
            </a:r>
          </a:p>
          <a:p>
            <a:pPr lvl="1"/>
            <a:r>
              <a:rPr lang="en-US" sz="4900" b="1" dirty="0" smtClean="0">
                <a:solidFill>
                  <a:srgbClr val="00B050"/>
                </a:solidFill>
              </a:rPr>
              <a:t>Jews</a:t>
            </a:r>
            <a:r>
              <a:rPr lang="en-US" sz="4900" dirty="0" smtClean="0"/>
              <a:t> leaving Israel because of persecution, then returning after WWII</a:t>
            </a:r>
          </a:p>
          <a:p>
            <a:pPr lvl="1"/>
            <a:r>
              <a:rPr lang="en-US" sz="4900" b="1" dirty="0" smtClean="0">
                <a:solidFill>
                  <a:srgbClr val="00B050"/>
                </a:solidFill>
              </a:rPr>
              <a:t>Pilgrims ( form of Christianity</a:t>
            </a:r>
            <a:r>
              <a:rPr lang="en-US" sz="4900" dirty="0" smtClean="0"/>
              <a:t>) leaving England because of religious persecution, to go to the “New World”.( thank you Bobby </a:t>
            </a:r>
            <a:r>
              <a:rPr lang="en-US" sz="4900" dirty="0" err="1" smtClean="0"/>
              <a:t>Zajeck</a:t>
            </a:r>
            <a:r>
              <a:rPr lang="en-US" sz="4900" dirty="0" smtClean="0"/>
              <a:t> for this example)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19812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95400"/>
            <a:ext cx="7562848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Check out this </a:t>
            </a:r>
            <a:r>
              <a:rPr lang="en-US" dirty="0" smtClean="0">
                <a:hlinkClick r:id="rId2"/>
              </a:rPr>
              <a:t>website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Silk Road </a:t>
            </a:r>
            <a:r>
              <a:rPr lang="en-US" dirty="0" smtClean="0"/>
              <a:t>was a trade route that ran from China through the Middle East.  This spread religion.</a:t>
            </a:r>
            <a:endParaRPr lang="en-US" dirty="0"/>
          </a:p>
        </p:txBody>
      </p:sp>
      <p:pic>
        <p:nvPicPr>
          <p:cNvPr id="5" name="Content Placeholder 4" descr="silkroad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74921" y="3505200"/>
            <a:ext cx="8769079" cy="31076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pPr eaLnBrk="1" hangingPunct="1"/>
            <a:r>
              <a:rPr lang="en-US" b="1" dirty="0" smtClean="0"/>
              <a:t>Modern Influence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76400"/>
            <a:ext cx="7625953" cy="1437680"/>
          </a:xfrm>
        </p:spPr>
        <p:txBody>
          <a:bodyPr lIns="64291" tIns="32146" rIns="64291" bIns="32146">
            <a:normAutofit/>
          </a:bodyPr>
          <a:lstStyle/>
          <a:p>
            <a:pPr eaLnBrk="1" hangingPunct="1"/>
            <a:r>
              <a:rPr lang="en-US" dirty="0" smtClean="0"/>
              <a:t>Ideas, practices and beliefs of Buddhism &amp; Hinduism influence modern culture.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pPr eaLnBrk="1" hangingPunct="1"/>
            <a:r>
              <a:rPr lang="en-US" b="1" dirty="0" smtClean="0"/>
              <a:t>Non- violence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 lIns="64291" tIns="32146" rIns="64291" bIns="32146">
            <a:normAutofit/>
          </a:bodyPr>
          <a:lstStyle/>
          <a:p>
            <a:pPr marL="635102"/>
            <a:r>
              <a:rPr lang="en-US" dirty="0" smtClean="0"/>
              <a:t>Idea of using peaceful ways/methods to bring about change.</a:t>
            </a:r>
          </a:p>
          <a:p>
            <a:pPr marL="635102"/>
            <a:r>
              <a:rPr lang="en-US" dirty="0" smtClean="0"/>
              <a:t>Used first in India by </a:t>
            </a:r>
            <a:r>
              <a:rPr lang="en-US" u="sng" dirty="0" smtClean="0">
                <a:hlinkClick r:id="rId2"/>
              </a:rPr>
              <a:t>Mahatma Gandhi</a:t>
            </a:r>
            <a:r>
              <a:rPr lang="en-US" dirty="0" smtClean="0"/>
              <a:t> who ended up freeing India from British rule/colonization.</a:t>
            </a:r>
          </a:p>
          <a:p>
            <a:pPr marL="635102"/>
            <a:r>
              <a:rPr lang="en-US" dirty="0" smtClean="0"/>
              <a:t>Later used by </a:t>
            </a:r>
            <a:r>
              <a:rPr lang="en-US" u="sng" dirty="0" smtClean="0">
                <a:hlinkClick r:id="rId3"/>
              </a:rPr>
              <a:t>Martin Luther King Jr.</a:t>
            </a:r>
            <a:r>
              <a:rPr lang="en-US" u="sng" dirty="0" smtClean="0"/>
              <a:t> </a:t>
            </a:r>
            <a:r>
              <a:rPr lang="en-US" dirty="0" smtClean="0"/>
              <a:t>when during the American Civil Rights Movement.</a:t>
            </a:r>
          </a:p>
          <a:p>
            <a:pPr marL="635102"/>
            <a:r>
              <a:rPr lang="en-US" i="1" dirty="0" smtClean="0"/>
              <a:t>Though each men were different religions (Hindu &amp; Christian) BOTH religions shared idea of non violence and were able to influence one another.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59023" y="107156"/>
            <a:ext cx="7670602" cy="1232297"/>
          </a:xfrm>
        </p:spPr>
        <p:txBody>
          <a:bodyPr lIns="64291" tIns="32146" rIns="64291" bIns="32146">
            <a:normAutofit fontScale="90000"/>
          </a:bodyPr>
          <a:lstStyle/>
          <a:p>
            <a:pPr eaLnBrk="1" hangingPunct="1"/>
            <a:r>
              <a:rPr lang="en-US" sz="3800" dirty="0" smtClean="0"/>
              <a:t>Musical Artists heavily influenced by Hinduism and Buddhism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232172" y="1446609"/>
            <a:ext cx="3759398" cy="4295180"/>
          </a:xfrm>
        </p:spPr>
        <p:txBody>
          <a:bodyPr lIns="64291" tIns="32146" rIns="64291" bIns="32146"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The Beatles:</a:t>
            </a:r>
          </a:p>
          <a:p>
            <a:pPr lvl="1" eaLnBrk="1" hangingPunct="1"/>
            <a:r>
              <a:rPr lang="en-US" dirty="0" smtClean="0"/>
              <a:t>Particularly </a:t>
            </a:r>
            <a:r>
              <a:rPr lang="en-US" dirty="0" smtClean="0">
                <a:hlinkClick r:id="rId2"/>
              </a:rPr>
              <a:t>George Harrison</a:t>
            </a:r>
            <a:endParaRPr lang="en-US" dirty="0" smtClean="0"/>
          </a:p>
          <a:p>
            <a:pPr lvl="1" eaLnBrk="1" hangingPunct="1"/>
            <a:r>
              <a:rPr lang="en-US" dirty="0" smtClean="0"/>
              <a:t>Became interested in the teachings of Swami Vishnu-</a:t>
            </a:r>
            <a:r>
              <a:rPr lang="en-US" dirty="0" err="1" smtClean="0"/>
              <a:t>Devananda</a:t>
            </a:r>
            <a:r>
              <a:rPr lang="en-US" dirty="0" smtClean="0"/>
              <a:t> who started </a:t>
            </a:r>
            <a:r>
              <a:rPr lang="en-US" dirty="0" err="1" smtClean="0"/>
              <a:t>Sivandana</a:t>
            </a:r>
            <a:r>
              <a:rPr lang="en-US" dirty="0" smtClean="0"/>
              <a:t> Yoga</a:t>
            </a:r>
          </a:p>
          <a:p>
            <a:pPr lvl="1" eaLnBrk="1" hangingPunct="1"/>
            <a:r>
              <a:rPr lang="en-US" dirty="0" smtClean="0"/>
              <a:t>Went to </a:t>
            </a:r>
            <a:r>
              <a:rPr lang="en-US" dirty="0" smtClean="0">
                <a:hlinkClick r:id="rId3"/>
              </a:rPr>
              <a:t>India</a:t>
            </a:r>
            <a:r>
              <a:rPr lang="en-US" dirty="0" smtClean="0"/>
              <a:t> in 1966 to study, which would influence both sound and lyrics of the group 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2"/>
          </p:nvPr>
        </p:nvSpPr>
        <p:spPr>
          <a:xfrm>
            <a:off x="4298156" y="1553765"/>
            <a:ext cx="4464844" cy="5098852"/>
          </a:xfrm>
        </p:spPr>
        <p:txBody>
          <a:bodyPr lIns="64291" tIns="32146" rIns="64291" bIns="32146">
            <a:normAutofit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The Beastie Boys:</a:t>
            </a:r>
          </a:p>
          <a:p>
            <a:pPr lvl="1" eaLnBrk="1" hangingPunct="1"/>
            <a:r>
              <a:rPr lang="en-US" smtClean="0"/>
              <a:t>Particularly </a:t>
            </a:r>
            <a:r>
              <a:rPr lang="en-US" smtClean="0">
                <a:hlinkClick r:id="rId4"/>
              </a:rPr>
              <a:t>Adam Yauch</a:t>
            </a:r>
            <a:endParaRPr lang="en-US" smtClean="0"/>
          </a:p>
          <a:p>
            <a:pPr lvl="1" eaLnBrk="1" hangingPunct="1"/>
            <a:r>
              <a:rPr lang="en-US" smtClean="0"/>
              <a:t>Traveled to Tibet several times and became interested in the religion through meeting various monks</a:t>
            </a:r>
          </a:p>
          <a:p>
            <a:pPr lvl="1" eaLnBrk="1" hangingPunct="1"/>
            <a:r>
              <a:rPr lang="en-US" smtClean="0"/>
              <a:t>Officially became Buddhist in 1996</a:t>
            </a:r>
          </a:p>
          <a:p>
            <a:pPr lvl="1" eaLnBrk="1" hangingPunct="1"/>
            <a:r>
              <a:rPr lang="en-US" smtClean="0"/>
              <a:t>Buddhist teachings would inspire lyrics and sound of groups music.  They would also host Free Tibet Concerts to raise awareness.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7467600" cy="1143000"/>
          </a:xfrm>
        </p:spPr>
        <p:txBody>
          <a:bodyPr lIns="64291" tIns="32146" rIns="64291" bIns="32146"/>
          <a:lstStyle/>
          <a:p>
            <a:pPr eaLnBrk="1" hangingPunct="1"/>
            <a:r>
              <a:rPr lang="en-US" dirty="0" smtClean="0"/>
              <a:t>Music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1" y="1071562"/>
            <a:ext cx="8370094" cy="5464969"/>
          </a:xfrm>
        </p:spPr>
        <p:txBody>
          <a:bodyPr lIns="64291" tIns="32146" rIns="64291" bIns="32146">
            <a:normAutofit fontScale="85000" lnSpcReduction="10000"/>
          </a:bodyPr>
          <a:lstStyle/>
          <a:p>
            <a:pPr marL="635102"/>
            <a:r>
              <a:rPr lang="en-US" sz="1700" b="1" dirty="0" smtClean="0">
                <a:solidFill>
                  <a:srgbClr val="FF0000"/>
                </a:solidFill>
              </a:rPr>
              <a:t>Lyrical content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smtClean="0"/>
              <a:t>reflects influence of </a:t>
            </a:r>
            <a:r>
              <a:rPr lang="en-US" sz="1700" b="1" dirty="0" smtClean="0">
                <a:solidFill>
                  <a:srgbClr val="00B050"/>
                </a:solidFill>
              </a:rPr>
              <a:t>Hindu and Buddhist ideas</a:t>
            </a:r>
          </a:p>
          <a:p>
            <a:pPr marL="1000862" lvl="1">
              <a:buNone/>
            </a:pPr>
            <a:r>
              <a:rPr lang="en-US" sz="1500" b="1" dirty="0" smtClean="0"/>
              <a:t>DIRECT INFLUENCES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2"/>
              </a:rPr>
              <a:t>“Tomorrow Never Knows”</a:t>
            </a:r>
            <a:r>
              <a:rPr lang="en-US" sz="1700" dirty="0" smtClean="0"/>
              <a:t>-The Beatles (1966) - Buddhist </a:t>
            </a:r>
          </a:p>
          <a:p>
            <a:pPr marL="1004554" lvl="1">
              <a:spcBef>
                <a:spcPts val="1143"/>
              </a:spcBef>
              <a:buNone/>
            </a:pPr>
            <a:r>
              <a:rPr lang="en-US" sz="1700" dirty="0" smtClean="0"/>
              <a:t>		(Lyrics directly from the </a:t>
            </a:r>
            <a:r>
              <a:rPr lang="en-US" sz="1700" i="1" dirty="0" smtClean="0"/>
              <a:t>Tibetan Book of the Dead</a:t>
            </a:r>
            <a:r>
              <a:rPr lang="en-US" sz="1700" dirty="0" smtClean="0"/>
              <a:t>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3"/>
              </a:rPr>
              <a:t>“Bodhisattva Vow”</a:t>
            </a:r>
            <a:r>
              <a:rPr lang="en-US" sz="1700" dirty="0" smtClean="0"/>
              <a:t>- The Beastie Boys (1994) - Buddhist </a:t>
            </a:r>
          </a:p>
          <a:p>
            <a:pPr marL="1004554" lvl="1">
              <a:spcBef>
                <a:spcPts val="1143"/>
              </a:spcBef>
              <a:buNone/>
            </a:pPr>
            <a:r>
              <a:rPr lang="en-US" sz="1700" dirty="0" smtClean="0"/>
              <a:t>		(Monks chanting &amp; lyrics directly reference Buddhist teachings)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4"/>
              </a:rPr>
              <a:t>“Within You and Without You”</a:t>
            </a:r>
            <a:r>
              <a:rPr lang="en-US" sz="1700" dirty="0" smtClean="0"/>
              <a:t>- The Beatles (1967) - Hinduism</a:t>
            </a:r>
          </a:p>
          <a:p>
            <a:pPr marL="1004554" lvl="1">
              <a:spcBef>
                <a:spcPts val="1143"/>
              </a:spcBef>
              <a:buNone/>
            </a:pPr>
            <a:r>
              <a:rPr lang="en-US" sz="1700" dirty="0" smtClean="0"/>
              <a:t>		(Lyrics based on Hindu teachings)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5"/>
              </a:rPr>
              <a:t>“</a:t>
            </a:r>
            <a:r>
              <a:rPr lang="en-US" sz="1700" u="sng" dirty="0" err="1" smtClean="0">
                <a:hlinkClick r:id="rId5"/>
              </a:rPr>
              <a:t>Shanti</a:t>
            </a:r>
            <a:r>
              <a:rPr lang="en-US" sz="1700" u="sng" dirty="0" smtClean="0">
                <a:hlinkClick r:id="rId5"/>
              </a:rPr>
              <a:t>/ </a:t>
            </a:r>
            <a:r>
              <a:rPr lang="en-US" sz="1700" u="sng" dirty="0" err="1" smtClean="0">
                <a:hlinkClick r:id="rId5"/>
              </a:rPr>
              <a:t>Ashtangi</a:t>
            </a:r>
            <a:r>
              <a:rPr lang="en-US" sz="1700" u="sng" dirty="0" smtClean="0">
                <a:hlinkClick r:id="rId5"/>
              </a:rPr>
              <a:t>”</a:t>
            </a:r>
            <a:r>
              <a:rPr lang="en-US" sz="1700" dirty="0" smtClean="0"/>
              <a:t>- Madonna- Hinduism (Vedic chanting)</a:t>
            </a:r>
          </a:p>
          <a:p>
            <a:pPr marL="1004554" lvl="1">
              <a:spcBef>
                <a:spcPts val="1143"/>
              </a:spcBef>
              <a:buNone/>
            </a:pPr>
            <a:r>
              <a:rPr lang="en-US" sz="1500" b="1" dirty="0" smtClean="0"/>
              <a:t>INDIRECT INFLUENCES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6"/>
              </a:rPr>
              <a:t>“Karma”</a:t>
            </a:r>
            <a:r>
              <a:rPr lang="en-US" sz="1700" dirty="0" smtClean="0"/>
              <a:t>- Alicia Keys (2004)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7"/>
              </a:rPr>
              <a:t>“What goes around Comes around</a:t>
            </a:r>
            <a:r>
              <a:rPr lang="en-US" sz="1700" u="sng" dirty="0" smtClean="0">
                <a:hlinkClick r:id="rId8"/>
              </a:rPr>
              <a:t>”</a:t>
            </a:r>
            <a:r>
              <a:rPr lang="en-US" sz="1700" dirty="0" smtClean="0"/>
              <a:t>- Justin Timberlake (2006)</a:t>
            </a:r>
          </a:p>
          <a:p>
            <a:pPr marL="635102">
              <a:spcBef>
                <a:spcPts val="1143"/>
              </a:spcBef>
            </a:pPr>
            <a:r>
              <a:rPr lang="en-US" sz="1700" b="1" dirty="0" smtClean="0">
                <a:solidFill>
                  <a:srgbClr val="FF0000"/>
                </a:solidFill>
              </a:rPr>
              <a:t>Sound</a:t>
            </a:r>
            <a:r>
              <a:rPr lang="en-US" sz="1700" b="1" dirty="0" smtClean="0"/>
              <a:t> </a:t>
            </a:r>
            <a:r>
              <a:rPr lang="en-US" sz="1700" dirty="0" smtClean="0"/>
              <a:t>of music reflects influence as well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9"/>
              </a:rPr>
              <a:t>“Paint it Black”</a:t>
            </a:r>
            <a:r>
              <a:rPr lang="en-US" sz="1700" dirty="0" smtClean="0"/>
              <a:t>- The Rolling Stones (1966)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10"/>
              </a:rPr>
              <a:t>“Jimmy” </a:t>
            </a:r>
            <a:r>
              <a:rPr lang="en-US" sz="1700" dirty="0" smtClean="0"/>
              <a:t> - M.I.A. (2007)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11"/>
              </a:rPr>
              <a:t>“Wherever I May Roam”</a:t>
            </a:r>
            <a:r>
              <a:rPr lang="en-US" sz="1700" dirty="0" smtClean="0"/>
              <a:t>- Metallica (1991)</a:t>
            </a:r>
          </a:p>
          <a:p>
            <a:pPr marL="1004554" lvl="1">
              <a:spcBef>
                <a:spcPts val="1143"/>
              </a:spcBef>
            </a:pPr>
            <a:r>
              <a:rPr lang="en-US" sz="1700" u="sng" dirty="0" smtClean="0">
                <a:hlinkClick r:id="rId12"/>
              </a:rPr>
              <a:t>“Come and Get It</a:t>
            </a:r>
            <a:r>
              <a:rPr lang="en-US" sz="1700" u="sng" dirty="0" smtClean="0">
                <a:hlinkClick r:id="rId13"/>
              </a:rPr>
              <a:t>”</a:t>
            </a:r>
            <a:r>
              <a:rPr lang="en-US" sz="1700" dirty="0" smtClean="0"/>
              <a:t>- Selena Gomez (2013)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749808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Considered </a:t>
            </a:r>
            <a:r>
              <a:rPr lang="en-US" sz="2400" i="1" u="sng" dirty="0" smtClean="0"/>
              <a:t>polytheistic</a:t>
            </a:r>
            <a:r>
              <a:rPr lang="en-US" sz="2400" dirty="0" smtClean="0"/>
              <a:t>, BUT all gods/goddesses are different parts of one SINGLE Supreme Force called </a:t>
            </a:r>
            <a:r>
              <a:rPr lang="en-US" sz="2400" dirty="0" smtClean="0">
                <a:solidFill>
                  <a:srgbClr val="FF0000"/>
                </a:solidFill>
              </a:rPr>
              <a:t>Brahman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Major religion of India and Nepal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dirty="0" smtClean="0">
                <a:solidFill>
                  <a:srgbClr val="FF0000"/>
                </a:solidFill>
              </a:rPr>
              <a:t> most popular religion in the world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estimated over 750 million Hindus world wide</a:t>
            </a:r>
          </a:p>
          <a:p>
            <a:endParaRPr lang="en-US" dirty="0"/>
          </a:p>
        </p:txBody>
      </p:sp>
      <p:pic>
        <p:nvPicPr>
          <p:cNvPr id="1026" name="Picture 2" descr="Brah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438400"/>
            <a:ext cx="3291840" cy="4114800"/>
          </a:xfrm>
          <a:prstGeom prst="rect">
            <a:avLst/>
          </a:prstGeom>
          <a:noFill/>
        </p:spPr>
      </p:pic>
      <p:pic>
        <p:nvPicPr>
          <p:cNvPr id="1030" name="Picture 6" descr="http://d2dr8938rg169c.cloudfront.net/wp-content/uploads/2013/06/120419014951-hindu-sacred-cow-horizontal-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438400"/>
            <a:ext cx="460586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64291" tIns="32146" rIns="64291" bIns="32146"/>
          <a:lstStyle/>
          <a:p>
            <a:pPr eaLnBrk="1" hangingPunct="1"/>
            <a:r>
              <a:rPr lang="en-US" smtClean="0"/>
              <a:t>Yoga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00188"/>
            <a:ext cx="7927181" cy="4572000"/>
          </a:xfrm>
        </p:spPr>
        <p:txBody>
          <a:bodyPr lIns="64291" tIns="32146" rIns="64291" bIns="32146">
            <a:normAutofit lnSpcReduction="10000"/>
          </a:bodyPr>
          <a:lstStyle/>
          <a:p>
            <a:pPr marL="635102"/>
            <a:r>
              <a:rPr lang="en-US" sz="2600" dirty="0" smtClean="0"/>
              <a:t>Originally only practiced by priests now used as exercise. </a:t>
            </a:r>
          </a:p>
          <a:p>
            <a:pPr marL="635102"/>
            <a:r>
              <a:rPr lang="en-US" sz="2600" dirty="0" smtClean="0"/>
              <a:t>Check out how many yoga studios are near </a:t>
            </a:r>
            <a:r>
              <a:rPr lang="en-US" sz="2600" u="sng" dirty="0" smtClean="0">
                <a:hlinkClick r:id="rId2"/>
              </a:rPr>
              <a:t>Chesterland</a:t>
            </a:r>
            <a:r>
              <a:rPr lang="en-US" sz="2600" dirty="0" smtClean="0"/>
              <a:t> alone!</a:t>
            </a:r>
          </a:p>
          <a:p>
            <a:pPr marL="635102">
              <a:spcBef>
                <a:spcPts val="2021"/>
              </a:spcBef>
            </a:pPr>
            <a:r>
              <a:rPr lang="en-US" sz="2200" dirty="0" smtClean="0"/>
              <a:t> </a:t>
            </a:r>
            <a:r>
              <a:rPr lang="en-US" sz="2200" u="sng" dirty="0" smtClean="0"/>
              <a:t>As of 2012</a:t>
            </a:r>
            <a:r>
              <a:rPr lang="en-US" sz="2200" dirty="0" smtClean="0"/>
              <a:t>: </a:t>
            </a:r>
            <a:r>
              <a:rPr lang="en-US" sz="2200" dirty="0" smtClean="0">
                <a:solidFill>
                  <a:srgbClr val="FF0000"/>
                </a:solidFill>
              </a:rPr>
              <a:t>20.4 million Americans practice yoga</a:t>
            </a:r>
            <a:r>
              <a:rPr lang="en-US" sz="2200" dirty="0" smtClean="0"/>
              <a:t>, compared to 15.8 million from the previous 2008 study    *a 29% increase</a:t>
            </a:r>
          </a:p>
          <a:p>
            <a:pPr marL="635102">
              <a:spcBef>
                <a:spcPts val="2021"/>
              </a:spcBef>
            </a:pPr>
            <a:r>
              <a:rPr lang="en-US" sz="2200" dirty="0" smtClean="0"/>
              <a:t>In addition, practitioners spend </a:t>
            </a:r>
            <a:r>
              <a:rPr lang="en-US" sz="2200" dirty="0" smtClean="0">
                <a:solidFill>
                  <a:srgbClr val="FF0000"/>
                </a:solidFill>
              </a:rPr>
              <a:t>$10.3 billion a year </a:t>
            </a:r>
            <a:r>
              <a:rPr lang="en-US" sz="2200" dirty="0" smtClean="0"/>
              <a:t>on yoga classes and products, including equipment, clothing, vacations, &amp; media.</a:t>
            </a:r>
          </a:p>
          <a:p>
            <a:pPr marL="1004554" lvl="1">
              <a:spcBef>
                <a:spcPts val="2021"/>
              </a:spcBef>
            </a:pPr>
            <a:r>
              <a:rPr lang="en-US" sz="1400" dirty="0" smtClean="0"/>
              <a:t>Statistics taken from: </a:t>
            </a:r>
            <a:r>
              <a:rPr lang="en-US" sz="1400" u="sng" dirty="0" smtClean="0">
                <a:hlinkClick r:id="rId3"/>
              </a:rPr>
              <a:t>http://www.yogajournal.com/press/yoga_in_america</a:t>
            </a:r>
            <a:r>
              <a:rPr lang="en-US" sz="14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pload.wikimedia.org/wikipedia/commons/thumb/a/a0/2001_Census_India_religion_distribution_map,_percent_Hindu_in_states_and_union_territories.svg/2000px-2001_Census_India_religion_distribution_map,_percent_Hindu_in_states_and_union_territories.sv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5791200" cy="6379006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3810000" y="1219200"/>
            <a:ext cx="3505200" cy="19812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15200" y="6096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India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Hinduism Beliefs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Reincarnation: </a:t>
            </a:r>
            <a:r>
              <a:rPr lang="en-US" sz="3600" dirty="0" smtClean="0"/>
              <a:t>Belief that after the body dies the soul is reborn and continues to be reborn until your soul reaches perfection. </a:t>
            </a:r>
          </a:p>
          <a:p>
            <a:pPr lvl="1">
              <a:lnSpc>
                <a:spcPct val="80000"/>
              </a:lnSpc>
              <a:spcBef>
                <a:spcPts val="638"/>
              </a:spcBef>
            </a:pPr>
            <a:r>
              <a:rPr lang="en-US" sz="3600" dirty="0" smtClean="0"/>
              <a:t>Perfection = when your</a:t>
            </a:r>
            <a:r>
              <a:rPr lang="en-US" sz="3600" dirty="0" smtClean="0">
                <a:solidFill>
                  <a:srgbClr val="FF0000"/>
                </a:solidFill>
              </a:rPr>
              <a:t> KARMA </a:t>
            </a:r>
            <a:r>
              <a:rPr lang="en-US" sz="3600" dirty="0" smtClean="0"/>
              <a:t>is in balance</a:t>
            </a:r>
          </a:p>
          <a:p>
            <a:endParaRPr lang="en-US" dirty="0"/>
          </a:p>
        </p:txBody>
      </p:sp>
      <p:pic>
        <p:nvPicPr>
          <p:cNvPr id="4" name="Picture 4" descr="http://www.evidenceunseen.com/wp-content/uploads/2013/12/samsa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962400"/>
            <a:ext cx="3450082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31838"/>
          </a:xfrm>
        </p:spPr>
        <p:txBody>
          <a:bodyPr/>
          <a:lstStyle/>
          <a:p>
            <a:r>
              <a:rPr lang="en-US" b="1" dirty="0" smtClean="0"/>
              <a:t>Hinduism Beliefs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77200" cy="487375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Karma</a:t>
            </a:r>
            <a:r>
              <a:rPr lang="en-US" sz="2400" dirty="0" smtClean="0"/>
              <a:t>:</a:t>
            </a:r>
          </a:p>
          <a:p>
            <a:pPr marL="784225" lvl="1">
              <a:lnSpc>
                <a:spcPct val="80000"/>
              </a:lnSpc>
            </a:pPr>
            <a:r>
              <a:rPr lang="en-US" sz="2200" dirty="0" smtClean="0"/>
              <a:t>If you do good things, good things will happen to you</a:t>
            </a:r>
          </a:p>
          <a:p>
            <a:pPr marL="784225" lvl="1">
              <a:lnSpc>
                <a:spcPct val="80000"/>
              </a:lnSpc>
            </a:pPr>
            <a:r>
              <a:rPr lang="en-US" sz="2200" dirty="0" smtClean="0"/>
              <a:t>If you do bad things, bad things will happen to you</a:t>
            </a:r>
          </a:p>
          <a:p>
            <a:endParaRPr lang="en-US" dirty="0"/>
          </a:p>
        </p:txBody>
      </p:sp>
      <p:pic>
        <p:nvPicPr>
          <p:cNvPr id="4" name="Picture 2" descr="http://www.getmilked.com/comics/comics/AluminumCansReincarn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3182491" cy="4038600"/>
          </a:xfrm>
          <a:prstGeom prst="rect">
            <a:avLst/>
          </a:prstGeom>
          <a:noFill/>
        </p:spPr>
      </p:pic>
      <p:pic>
        <p:nvPicPr>
          <p:cNvPr id="36866" name="Picture 2" descr="http://p1cdn5static.sharpschool.com/UserFiles/Servers/Server_881339/File/SocialStudies/Mcauley/images/India%2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590800"/>
            <a:ext cx="409575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808038"/>
          </a:xfrm>
        </p:spPr>
        <p:txBody>
          <a:bodyPr/>
          <a:lstStyle/>
          <a:p>
            <a:r>
              <a:rPr lang="en-US" b="1" dirty="0" smtClean="0"/>
              <a:t>Hinduism Beliefs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382000" cy="487375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dirty="0" smtClean="0"/>
              <a:t>Once your soul is perfect it rejoins Brahma.  </a:t>
            </a:r>
          </a:p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dirty="0" smtClean="0"/>
              <a:t>This state of perfection is called </a:t>
            </a:r>
            <a:r>
              <a:rPr lang="en-US" i="1" dirty="0" err="1" smtClean="0">
                <a:solidFill>
                  <a:srgbClr val="FF0000"/>
                </a:solidFill>
              </a:rPr>
              <a:t>Moksha</a:t>
            </a:r>
            <a:endParaRPr lang="en-US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638"/>
              </a:spcBef>
            </a:pPr>
            <a:r>
              <a:rPr lang="en-US" dirty="0" smtClean="0"/>
              <a:t>4 paths lead to </a:t>
            </a:r>
            <a:r>
              <a:rPr lang="en-US" dirty="0" err="1" smtClean="0"/>
              <a:t>Moksha</a:t>
            </a:r>
            <a:r>
              <a:rPr lang="en-US" dirty="0" smtClean="0"/>
              <a:t> but Hindus are open to suggestions for other paths…a.k.a. other religions</a:t>
            </a:r>
          </a:p>
          <a:p>
            <a:pPr lvl="1">
              <a:lnSpc>
                <a:spcPct val="80000"/>
              </a:lnSpc>
              <a:spcBef>
                <a:spcPts val="638"/>
              </a:spcBef>
            </a:pPr>
            <a:r>
              <a:rPr lang="en-US" sz="2400" b="1" dirty="0" smtClean="0"/>
              <a:t>Path of Devotion- </a:t>
            </a:r>
            <a:r>
              <a:rPr lang="en-US" sz="2400" dirty="0" smtClean="0"/>
              <a:t>choose one god/goddess to worship</a:t>
            </a:r>
          </a:p>
          <a:p>
            <a:pPr lvl="1">
              <a:lnSpc>
                <a:spcPct val="80000"/>
              </a:lnSpc>
              <a:spcBef>
                <a:spcPts val="638"/>
              </a:spcBef>
            </a:pPr>
            <a:r>
              <a:rPr lang="en-US" sz="2400" b="1" dirty="0" smtClean="0"/>
              <a:t>Path of Action- </a:t>
            </a:r>
            <a:r>
              <a:rPr lang="en-US" sz="2400" dirty="0" smtClean="0"/>
              <a:t>do good works</a:t>
            </a:r>
          </a:p>
          <a:p>
            <a:pPr lvl="1">
              <a:lnSpc>
                <a:spcPct val="80000"/>
              </a:lnSpc>
              <a:spcBef>
                <a:spcPts val="638"/>
              </a:spcBef>
            </a:pPr>
            <a:r>
              <a:rPr lang="en-US" sz="2400" b="1" dirty="0" smtClean="0"/>
              <a:t>Path of Knowledge- </a:t>
            </a:r>
            <a:r>
              <a:rPr lang="en-US" sz="2400" dirty="0" smtClean="0"/>
              <a:t>spiritual knowledge</a:t>
            </a:r>
          </a:p>
          <a:p>
            <a:pPr lvl="1">
              <a:lnSpc>
                <a:spcPct val="80000"/>
              </a:lnSpc>
              <a:spcBef>
                <a:spcPts val="638"/>
              </a:spcBef>
            </a:pPr>
            <a:r>
              <a:rPr lang="en-US" sz="2400" b="1" dirty="0" smtClean="0"/>
              <a:t>Path of Meditation- </a:t>
            </a:r>
            <a:r>
              <a:rPr lang="en-US" sz="2400" dirty="0" smtClean="0"/>
              <a:t>concentrate to reach inner self</a:t>
            </a:r>
          </a:p>
          <a:p>
            <a:endParaRPr lang="en-US" dirty="0"/>
          </a:p>
        </p:txBody>
      </p:sp>
      <p:pic>
        <p:nvPicPr>
          <p:cNvPr id="4" name="Picture 6" descr="http://webreathe.com/Moksha/images/ti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1426" y="4419600"/>
            <a:ext cx="2225754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382000" cy="1752600"/>
          </a:xfrm>
        </p:spPr>
        <p:txBody>
          <a:bodyPr/>
          <a:lstStyle/>
          <a:p>
            <a:r>
              <a:rPr lang="en-US" dirty="0" smtClean="0"/>
              <a:t>Hindus are tolerant to other religions. They see themes of forgiveness, compassion, tolerance as universal and see other religions as different paths to the same ideas</a:t>
            </a:r>
          </a:p>
          <a:p>
            <a:endParaRPr lang="en-US" dirty="0"/>
          </a:p>
        </p:txBody>
      </p:sp>
      <p:pic>
        <p:nvPicPr>
          <p:cNvPr id="35842" name="Picture 2" descr="https://s-media-cache-ak0.pinimg.com/736x/82/1c/ba/821cbad73ee314fe375c6473895af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3449320" cy="4876800"/>
          </a:xfrm>
          <a:prstGeom prst="rect">
            <a:avLst/>
          </a:prstGeom>
          <a:noFill/>
        </p:spPr>
      </p:pic>
      <p:pic>
        <p:nvPicPr>
          <p:cNvPr id="35844" name="Picture 4" descr="http://www.umhlangahindusociety.co.za/images/stories/Aum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61950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6350" y="12700"/>
            <a:ext cx="9129713" cy="6837363"/>
          </a:xfrm>
          <a:prstGeom prst="rtTriangle">
            <a:avLst/>
          </a:prstGeom>
          <a:gradFill rotWithShape="0">
            <a:gsLst>
              <a:gs pos="0">
                <a:srgbClr val="D2D2D2">
                  <a:alpha val="9999"/>
                </a:srgbClr>
              </a:gs>
              <a:gs pos="30000">
                <a:srgbClr val="D2D2D2">
                  <a:alpha val="7299"/>
                </a:srgbClr>
              </a:gs>
              <a:gs pos="100000">
                <a:srgbClr val="D2D2D2">
                  <a:alpha val="999"/>
                </a:srgbClr>
              </a:gs>
            </a:gsLst>
            <a:lin ang="18780000" scaled="1"/>
          </a:gradFill>
          <a:ln w="38100" cap="rnd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6350"/>
            <a:ext cx="9136063" cy="6843713"/>
          </a:xfrm>
          <a:prstGeom prst="line">
            <a:avLst/>
          </a:prstGeom>
          <a:noFill/>
          <a:ln w="5000" cap="rnd">
            <a:solidFill>
              <a:srgbClr val="D0D0D0">
                <a:alpha val="34999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3350" cy="1900237"/>
          </a:xfrm>
          <a:prstGeom prst="line">
            <a:avLst/>
          </a:prstGeom>
          <a:noFill/>
          <a:ln w="6000" cap="rnd">
            <a:solidFill>
              <a:srgbClr val="D5D5D5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-699294"/>
            <a:ext cx="8229600" cy="1398588"/>
          </a:xfrm>
          <a:ln/>
        </p:spPr>
        <p:txBody>
          <a:bodyPr/>
          <a:lstStyle/>
          <a:p>
            <a:pPr marL="446088"/>
            <a:r>
              <a:rPr lang="en-US" sz="3200" b="1" dirty="0">
                <a:solidFill>
                  <a:schemeClr val="tx1"/>
                </a:solidFill>
              </a:rPr>
              <a:t>Buddhism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52400" y="762000"/>
            <a:ext cx="6096000" cy="5867400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Started in India around 500 BC by a prince </a:t>
            </a:r>
            <a:r>
              <a:rPr lang="en-US" dirty="0" smtClean="0"/>
              <a:t>named </a:t>
            </a:r>
            <a:r>
              <a:rPr lang="en-US" i="1" dirty="0" smtClean="0">
                <a:solidFill>
                  <a:srgbClr val="FF0000"/>
                </a:solidFill>
              </a:rPr>
              <a:t>Siddhartha Gautama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Siddhartha was a rich prince who wore huge gold earrings (= droopy ear lobes) and never left the palace walls. </a:t>
            </a: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He </a:t>
            </a:r>
            <a:r>
              <a:rPr lang="en-US" dirty="0" smtClean="0"/>
              <a:t>saw </a:t>
            </a:r>
            <a:r>
              <a:rPr lang="en-US" dirty="0"/>
              <a:t>the suffering of people in India and gave up his prince title to be a holy </a:t>
            </a:r>
            <a:r>
              <a:rPr lang="en-US" dirty="0" smtClean="0"/>
              <a:t>man.  He wanted to </a:t>
            </a:r>
            <a:r>
              <a:rPr lang="en-US" dirty="0"/>
              <a:t>find the cause and end to </a:t>
            </a:r>
            <a:r>
              <a:rPr lang="en-US" dirty="0" smtClean="0"/>
              <a:t>suffering.</a:t>
            </a:r>
            <a:endParaRPr lang="en-US" dirty="0"/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dirty="0"/>
              <a:t>He was later called the</a:t>
            </a:r>
            <a:r>
              <a:rPr lang="en-US" b="1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Buddha</a:t>
            </a:r>
            <a:r>
              <a:rPr lang="en-US" b="1" dirty="0"/>
              <a:t> </a:t>
            </a:r>
            <a:r>
              <a:rPr lang="en-US" dirty="0"/>
              <a:t>which means “</a:t>
            </a:r>
            <a:r>
              <a:rPr lang="en-US" i="1" dirty="0"/>
              <a:t>enlightened one</a:t>
            </a:r>
            <a:r>
              <a:rPr lang="en-US" dirty="0" smtClean="0"/>
              <a:t>”</a:t>
            </a:r>
          </a:p>
        </p:txBody>
      </p:sp>
      <p:pic>
        <p:nvPicPr>
          <p:cNvPr id="8" name="Picture 2" descr="http://www.johntyman.com/nepal/n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57200"/>
            <a:ext cx="2643231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14423</TotalTime>
  <Words>1442</Words>
  <Application>Microsoft Office PowerPoint</Application>
  <PresentationFormat>On-screen Show (4:3)</PresentationFormat>
  <Paragraphs>151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Schoolbook</vt:lpstr>
      <vt:lpstr>Lucida Grande</vt:lpstr>
      <vt:lpstr>Times New Roman</vt:lpstr>
      <vt:lpstr>Wingdings</vt:lpstr>
      <vt:lpstr>Wingdings 2</vt:lpstr>
      <vt:lpstr>Oriel</vt:lpstr>
      <vt:lpstr>Religions of Asia</vt:lpstr>
      <vt:lpstr>Hinduism Origins</vt:lpstr>
      <vt:lpstr>PowerPoint Presentation</vt:lpstr>
      <vt:lpstr>PowerPoint Presentation</vt:lpstr>
      <vt:lpstr>Hinduism Beliefs</vt:lpstr>
      <vt:lpstr>Hinduism Beliefs</vt:lpstr>
      <vt:lpstr>Hinduism Beliefs</vt:lpstr>
      <vt:lpstr>PowerPoint Presentation</vt:lpstr>
      <vt:lpstr>Buddhism</vt:lpstr>
      <vt:lpstr>PowerPoint Presentation</vt:lpstr>
      <vt:lpstr>PowerPoint Presentation</vt:lpstr>
      <vt:lpstr>Buddhist Practice: 8 Fold Path</vt:lpstr>
      <vt:lpstr>PowerPoint Presentation</vt:lpstr>
      <vt:lpstr>PowerPoint Presentation</vt:lpstr>
      <vt:lpstr>8 fold path challenge</vt:lpstr>
      <vt:lpstr>How religions spread</vt:lpstr>
      <vt:lpstr>How do religions spread?</vt:lpstr>
      <vt:lpstr>Maps of religions spreading</vt:lpstr>
      <vt:lpstr>Ways religion spread</vt:lpstr>
      <vt:lpstr>PowerPoint Presentation</vt:lpstr>
      <vt:lpstr>PowerPoint Presentation</vt:lpstr>
      <vt:lpstr>PowerPoint Presentation</vt:lpstr>
      <vt:lpstr>PowerPoint Presentation</vt:lpstr>
      <vt:lpstr>Examples of how religion spreads</vt:lpstr>
      <vt:lpstr>Trade</vt:lpstr>
      <vt:lpstr>Modern Influence</vt:lpstr>
      <vt:lpstr>Non- violence</vt:lpstr>
      <vt:lpstr>Musical Artists heavily influenced by Hinduism and Buddhism</vt:lpstr>
      <vt:lpstr>Music</vt:lpstr>
      <vt:lpstr>Yoga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Asia</dc:title>
  <dc:creator>mfcsd</dc:creator>
  <cp:lastModifiedBy>mfcsd</cp:lastModifiedBy>
  <cp:revision>155</cp:revision>
  <cp:lastPrinted>2017-02-24T14:14:53Z</cp:lastPrinted>
  <dcterms:created xsi:type="dcterms:W3CDTF">2014-01-15T15:07:59Z</dcterms:created>
  <dcterms:modified xsi:type="dcterms:W3CDTF">2017-02-24T20:55:24Z</dcterms:modified>
</cp:coreProperties>
</file>